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59" r:id="rId4"/>
    <p:sldId id="258" r:id="rId5"/>
    <p:sldId id="260" r:id="rId6"/>
    <p:sldId id="261" r:id="rId7"/>
  </p:sldIdLst>
  <p:sldSz cx="9144000" cy="6858000" type="screen4x3"/>
  <p:notesSz cx="6794500" cy="99314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8" autoAdjust="0"/>
    <p:restoredTop sz="86409" autoAdjust="0"/>
  </p:normalViewPr>
  <p:slideViewPr>
    <p:cSldViewPr>
      <p:cViewPr>
        <p:scale>
          <a:sx n="80" d="100"/>
          <a:sy n="80" d="100"/>
        </p:scale>
        <p:origin x="-2150" y="-1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52750" cy="534988"/>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defTabSz="922338">
              <a:defRPr sz="1200" smtClean="0"/>
            </a:lvl1pPr>
          </a:lstStyle>
          <a:p>
            <a:pPr>
              <a:defRPr/>
            </a:pPr>
            <a:endParaRPr lang="it-IT"/>
          </a:p>
        </p:txBody>
      </p:sp>
      <p:sp>
        <p:nvSpPr>
          <p:cNvPr id="9219" name="Rectangle 3"/>
          <p:cNvSpPr>
            <a:spLocks noGrp="1" noChangeArrowheads="1"/>
          </p:cNvSpPr>
          <p:nvPr>
            <p:ph type="dt" sz="quarter" idx="1"/>
          </p:nvPr>
        </p:nvSpPr>
        <p:spPr bwMode="auto">
          <a:xfrm>
            <a:off x="3884613" y="0"/>
            <a:ext cx="2876550" cy="534988"/>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defTabSz="922338">
              <a:defRPr sz="1200" smtClean="0"/>
            </a:lvl1pPr>
          </a:lstStyle>
          <a:p>
            <a:pPr>
              <a:defRPr/>
            </a:pPr>
            <a:endParaRPr lang="it-IT"/>
          </a:p>
        </p:txBody>
      </p:sp>
      <p:sp>
        <p:nvSpPr>
          <p:cNvPr id="9220" name="Rectangle 4"/>
          <p:cNvSpPr>
            <a:spLocks noGrp="1" noChangeArrowheads="1"/>
          </p:cNvSpPr>
          <p:nvPr>
            <p:ph type="ftr" sz="quarter" idx="2"/>
          </p:nvPr>
        </p:nvSpPr>
        <p:spPr bwMode="auto">
          <a:xfrm>
            <a:off x="0" y="9396413"/>
            <a:ext cx="2952750" cy="534987"/>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defTabSz="922338">
              <a:defRPr sz="1200" smtClean="0"/>
            </a:lvl1pPr>
          </a:lstStyle>
          <a:p>
            <a:pPr>
              <a:defRPr/>
            </a:pPr>
            <a:endParaRPr lang="it-IT"/>
          </a:p>
        </p:txBody>
      </p:sp>
      <p:sp>
        <p:nvSpPr>
          <p:cNvPr id="9221" name="Rectangle 5"/>
          <p:cNvSpPr>
            <a:spLocks noGrp="1" noChangeArrowheads="1"/>
          </p:cNvSpPr>
          <p:nvPr>
            <p:ph type="sldNum" sz="quarter" idx="3"/>
          </p:nvPr>
        </p:nvSpPr>
        <p:spPr bwMode="auto">
          <a:xfrm>
            <a:off x="3884613" y="9396413"/>
            <a:ext cx="2876550" cy="534987"/>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defTabSz="922338">
              <a:defRPr sz="1200" smtClean="0"/>
            </a:lvl1pPr>
          </a:lstStyle>
          <a:p>
            <a:pPr>
              <a:defRPr/>
            </a:pPr>
            <a:fld id="{FB5AB7B8-66BC-47AF-A772-231420C28EA1}" type="slidenum">
              <a:rPr lang="it-IT"/>
              <a:pPr>
                <a:defRPr/>
              </a:pPr>
              <a:t>‹Nr.›</a:t>
            </a:fld>
            <a:endParaRPr lang="it-IT"/>
          </a:p>
        </p:txBody>
      </p:sp>
    </p:spTree>
    <p:extLst>
      <p:ext uri="{BB962C8B-B14F-4D97-AF65-F5344CB8AC3E}">
        <p14:creationId xmlns:p14="http://schemas.microsoft.com/office/powerpoint/2010/main" val="1272950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smtClean="0"/>
            </a:lvl1pPr>
          </a:lstStyle>
          <a:p>
            <a:pPr>
              <a:defRPr/>
            </a:pPr>
            <a:endParaRPr lang="it-IT"/>
          </a:p>
        </p:txBody>
      </p:sp>
      <p:sp>
        <p:nvSpPr>
          <p:cNvPr id="3" name="Segnaposto data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smtClean="0"/>
            </a:lvl1pPr>
          </a:lstStyle>
          <a:p>
            <a:pPr>
              <a:defRPr/>
            </a:pPr>
            <a:fld id="{0B133B2E-B5EA-42BF-A07B-7D07ABB11441}" type="datetimeFigureOut">
              <a:rPr lang="it-IT"/>
              <a:pPr>
                <a:defRPr/>
              </a:pPr>
              <a:t>26/10/2010</a:t>
            </a:fld>
            <a:endParaRPr lang="it-IT"/>
          </a:p>
        </p:txBody>
      </p:sp>
      <p:sp>
        <p:nvSpPr>
          <p:cNvPr id="4" name="Segnaposto immagine diapositiva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smtClean="0"/>
            </a:lvl1pPr>
          </a:lstStyle>
          <a:p>
            <a:pPr>
              <a:defRPr/>
            </a:pPr>
            <a:endParaRPr lang="it-IT"/>
          </a:p>
        </p:txBody>
      </p:sp>
      <p:sp>
        <p:nvSpPr>
          <p:cNvPr id="7" name="Segnaposto numero diapositiva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smtClean="0"/>
            </a:lvl1pPr>
          </a:lstStyle>
          <a:p>
            <a:pPr>
              <a:defRPr/>
            </a:pPr>
            <a:fld id="{183476B9-A7DC-4A1D-8050-BF7EA099F258}" type="slidenum">
              <a:rPr lang="it-IT"/>
              <a:pPr>
                <a:defRPr/>
              </a:pPr>
              <a:t>‹Nr.›</a:t>
            </a:fld>
            <a:endParaRPr lang="it-IT"/>
          </a:p>
        </p:txBody>
      </p:sp>
    </p:spTree>
    <p:extLst>
      <p:ext uri="{BB962C8B-B14F-4D97-AF65-F5344CB8AC3E}">
        <p14:creationId xmlns:p14="http://schemas.microsoft.com/office/powerpoint/2010/main" val="516395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21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92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12F2CE-8D19-4B13-9939-DF5DD4CFF90F}" type="slidenum">
              <a:rPr lang="it-IT"/>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24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02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111717-E413-47A4-A544-35E268A54368}" type="slidenum">
              <a:rPr lang="it-IT"/>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26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12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85883F-9549-46AB-98CA-888F4DDCAB81}" type="slidenum">
              <a:rPr lang="it-IT"/>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29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22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67F4F0-E099-4111-B373-D6C1D3097F91}" type="slidenum">
              <a:rPr lang="it-IT"/>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31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331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974C86-B73B-455B-90D4-91057F0C52CD}" type="slidenum">
              <a:rPr lang="it-IT"/>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33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43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C93D33-96AF-4F4B-B186-EF9D1D11DFF8}" type="slidenum">
              <a:rPr lang="it-IT"/>
              <a:pPr/>
              <a:t>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5C21946-ADE7-421F-853E-E11E2C4C9629}" type="slidenum">
              <a:rPr lang="it-IT"/>
              <a:pPr>
                <a:defRPr/>
              </a:pPr>
              <a:t>‹Nr.›</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2810620-3043-4FD9-BBA9-A86955EACC01}" type="slidenum">
              <a:rPr lang="it-IT"/>
              <a:pPr>
                <a:defRPr/>
              </a:pPr>
              <a:t>‹Nr.›</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3AC4E50-C28C-480E-809B-40124E89F2C8}" type="slidenum">
              <a:rPr lang="it-IT"/>
              <a:pPr>
                <a:defRPr/>
              </a:pPr>
              <a:t>‹Nr.›</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925D5F6-5A31-4857-9862-C76E97FC6F6E}" type="slidenum">
              <a:rPr lang="it-IT"/>
              <a:pPr>
                <a:defRPr/>
              </a:pPr>
              <a:t>‹Nr.›</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184D5E3-E9F1-4778-83C8-EDDF2CF0C378}" type="slidenum">
              <a:rPr lang="it-IT"/>
              <a:pPr>
                <a:defRPr/>
              </a:pPr>
              <a:t>‹Nr.›</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A97F84A-C99E-4B37-B09C-A00F996C0C56}" type="slidenum">
              <a:rPr lang="it-IT"/>
              <a:pPr>
                <a:defRPr/>
              </a:pPr>
              <a:t>‹Nr.›</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CAFFDCDE-991D-4EE1-98EB-367E6D0B5F05}" type="slidenum">
              <a:rPr lang="it-IT"/>
              <a:pPr>
                <a:defRPr/>
              </a:pPr>
              <a:t>‹Nr.›</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1FA8133-BEF9-45B6-B8D7-53311D3CC92F}" type="slidenum">
              <a:rPr lang="it-IT"/>
              <a:pPr>
                <a:defRPr/>
              </a:pPr>
              <a:t>‹Nr.›</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1B402104-6468-4C7C-A7EE-99760CC56440}" type="slidenum">
              <a:rPr lang="it-IT"/>
              <a:pPr>
                <a:defRPr/>
              </a:pPr>
              <a:t>‹Nr.›</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7998C7C-9543-45C8-B0BE-2726087DB1B0}" type="slidenum">
              <a:rPr lang="it-IT"/>
              <a:pPr>
                <a:defRPr/>
              </a:pPr>
              <a:t>‹Nr.›</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5F871C7-7AD9-47DB-B7DB-F3B4E1DD5D5C}" type="slidenum">
              <a:rPr lang="it-IT"/>
              <a:pPr>
                <a:defRPr/>
              </a:pPr>
              <a:t>‹Nr.›</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BDA9F73-B754-4D81-B421-C45353ECFB45}" type="slidenum">
              <a:rPr lang="it-IT"/>
              <a:pPr>
                <a:defRPr/>
              </a:pPr>
              <a:t>‹Nr.›</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64163" y="2133600"/>
            <a:ext cx="3092450" cy="1366838"/>
          </a:xfrm>
        </p:spPr>
        <p:txBody>
          <a:bodyPr/>
          <a:lstStyle/>
          <a:p>
            <a:pPr eaLnBrk="1" hangingPunct="1"/>
            <a:r>
              <a:rPr lang="en-GB" sz="1600" b="1" smtClean="0"/>
              <a:t>The Design of New Prosperity and Better Lives:</a:t>
            </a:r>
            <a:r>
              <a:rPr lang="it-IT" sz="1600" smtClean="0"/>
              <a:t/>
            </a:r>
            <a:br>
              <a:rPr lang="it-IT" sz="1600" smtClean="0"/>
            </a:br>
            <a:r>
              <a:rPr lang="en-GB" sz="1600" b="1" smtClean="0"/>
              <a:t>A Workshop for a </a:t>
            </a:r>
            <a:r>
              <a:rPr lang="it-IT" sz="1600" smtClean="0"/>
              <a:t/>
            </a:r>
            <a:br>
              <a:rPr lang="it-IT" sz="1600" smtClean="0"/>
            </a:br>
            <a:r>
              <a:rPr lang="en-GB" sz="1600" b="1" smtClean="0"/>
              <a:t>“Food-Shelter-Clothes” Birth to Birth System.</a:t>
            </a:r>
            <a:r>
              <a:rPr lang="it-IT" sz="1400" smtClean="0"/>
              <a:t/>
            </a:r>
            <a:br>
              <a:rPr lang="it-IT" sz="1400" smtClean="0"/>
            </a:br>
            <a:r>
              <a:rPr lang="en-GB" sz="1400" b="1" smtClean="0"/>
              <a:t> </a:t>
            </a:r>
            <a:r>
              <a:rPr lang="it-IT" sz="1400" smtClean="0"/>
              <a:t/>
            </a:r>
            <a:br>
              <a:rPr lang="it-IT" sz="1400" smtClean="0"/>
            </a:br>
            <a:r>
              <a:rPr lang="it-IT" smtClean="0"/>
              <a:t/>
            </a:r>
            <a:br>
              <a:rPr lang="it-IT" smtClean="0"/>
            </a:br>
            <a:endParaRPr lang="it-IT" smtClean="0"/>
          </a:p>
        </p:txBody>
      </p:sp>
      <p:sp>
        <p:nvSpPr>
          <p:cNvPr id="2051" name="Rectangle 3"/>
          <p:cNvSpPr>
            <a:spLocks noGrp="1" noChangeArrowheads="1"/>
          </p:cNvSpPr>
          <p:nvPr>
            <p:ph type="subTitle" idx="1"/>
          </p:nvPr>
        </p:nvSpPr>
        <p:spPr>
          <a:xfrm>
            <a:off x="5148263" y="3886200"/>
            <a:ext cx="3384550" cy="2135188"/>
          </a:xfrm>
        </p:spPr>
        <p:txBody>
          <a:bodyPr/>
          <a:lstStyle/>
          <a:p>
            <a:pPr eaLnBrk="1" hangingPunct="1"/>
            <a:r>
              <a:rPr lang="en-GB" sz="1200" b="1" smtClean="0">
                <a:solidFill>
                  <a:schemeClr val="tx2"/>
                </a:solidFill>
              </a:rPr>
              <a:t>Cittadellarte, Biella, Italy</a:t>
            </a:r>
            <a:r>
              <a:rPr lang="it-IT" sz="1200" smtClean="0">
                <a:solidFill>
                  <a:schemeClr val="tx2"/>
                </a:solidFill>
              </a:rPr>
              <a:t/>
            </a:r>
            <a:br>
              <a:rPr lang="it-IT" sz="1200" smtClean="0">
                <a:solidFill>
                  <a:schemeClr val="tx2"/>
                </a:solidFill>
              </a:rPr>
            </a:br>
            <a:r>
              <a:rPr lang="en-GB" sz="1200" b="1" smtClean="0">
                <a:solidFill>
                  <a:schemeClr val="tx2"/>
                </a:solidFill>
              </a:rPr>
              <a:t>15, 16, 17 (and 18) October 2010</a:t>
            </a:r>
            <a:r>
              <a:rPr lang="it-IT" sz="1200" smtClean="0">
                <a:solidFill>
                  <a:schemeClr val="tx2"/>
                </a:solidFill>
              </a:rPr>
              <a:t/>
            </a:r>
            <a:br>
              <a:rPr lang="it-IT" sz="1200" smtClean="0">
                <a:solidFill>
                  <a:schemeClr val="tx2"/>
                </a:solidFill>
              </a:rPr>
            </a:br>
            <a:endParaRPr lang="it-IT" sz="1200" smtClean="0"/>
          </a:p>
        </p:txBody>
      </p:sp>
      <p:pic>
        <p:nvPicPr>
          <p:cNvPr id="2052" name="Picture 4" descr="bozza per fondo pres"/>
          <p:cNvPicPr>
            <a:picLocks noChangeAspect="1" noChangeArrowheads="1"/>
          </p:cNvPicPr>
          <p:nvPr/>
        </p:nvPicPr>
        <p:blipFill>
          <a:blip r:embed="rId3"/>
          <a:srcRect/>
          <a:stretch>
            <a:fillRect/>
          </a:stretch>
        </p:blipFill>
        <p:spPr bwMode="auto">
          <a:xfrm>
            <a:off x="0" y="0"/>
            <a:ext cx="4948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ethical_fashion_4620"/>
          <p:cNvPicPr>
            <a:picLocks noChangeAspect="1" noChangeArrowheads="1"/>
          </p:cNvPicPr>
          <p:nvPr/>
        </p:nvPicPr>
        <p:blipFill>
          <a:blip r:embed="rId3">
            <a:lum bright="70000" contrast="-70000"/>
          </a:blip>
          <a:srcRect l="11507" t="369"/>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a:xfrm>
            <a:off x="684213" y="115888"/>
            <a:ext cx="8229600" cy="1143000"/>
          </a:xfrm>
        </p:spPr>
        <p:txBody>
          <a:bodyPr/>
          <a:lstStyle/>
          <a:p>
            <a:pPr algn="r" eaLnBrk="1" hangingPunct="1"/>
            <a:r>
              <a:rPr lang="it-IT" sz="4000" b="1" u="sng" smtClean="0">
                <a:latin typeface="Arial Narrow" pitchFamily="34" charset="0"/>
              </a:rPr>
              <a:t>ALTA ROMA </a:t>
            </a:r>
            <a:r>
              <a:rPr lang="it-IT" sz="4000" b="1" i="1" u="sng" smtClean="0">
                <a:latin typeface="Arial Narrow" pitchFamily="34" charset="0"/>
              </a:rPr>
              <a:t/>
            </a:r>
            <a:br>
              <a:rPr lang="it-IT" sz="4000" b="1" i="1" u="sng" smtClean="0">
                <a:latin typeface="Arial Narrow" pitchFamily="34" charset="0"/>
              </a:rPr>
            </a:br>
            <a:endParaRPr lang="it-IT" sz="4000" b="1" i="1" u="sng" smtClean="0">
              <a:latin typeface="Arial Narrow" pitchFamily="34" charset="0"/>
            </a:endParaRPr>
          </a:p>
        </p:txBody>
      </p:sp>
      <p:sp>
        <p:nvSpPr>
          <p:cNvPr id="3076" name="Rectangle 3"/>
          <p:cNvSpPr>
            <a:spLocks noGrp="1" noChangeArrowheads="1"/>
          </p:cNvSpPr>
          <p:nvPr>
            <p:ph type="body" idx="1"/>
          </p:nvPr>
        </p:nvSpPr>
        <p:spPr>
          <a:xfrm>
            <a:off x="250825" y="836613"/>
            <a:ext cx="8640763" cy="5905500"/>
          </a:xfrm>
        </p:spPr>
        <p:txBody>
          <a:bodyPr/>
          <a:lstStyle/>
          <a:p>
            <a:pPr eaLnBrk="1" hangingPunct="1">
              <a:lnSpc>
                <a:spcPct val="80000"/>
              </a:lnSpc>
              <a:buFontTx/>
              <a:buNone/>
            </a:pPr>
            <a:r>
              <a:rPr lang="en-GB" sz="2200" b="1" i="1" dirty="0" smtClean="0">
                <a:latin typeface="Arial Narrow" pitchFamily="34" charset="0"/>
              </a:rPr>
              <a:t>The Company</a:t>
            </a:r>
            <a:endParaRPr lang="it-IT" sz="2200" b="1" i="1" dirty="0" smtClean="0">
              <a:latin typeface="Arial Narrow" pitchFamily="34" charset="0"/>
            </a:endParaRPr>
          </a:p>
          <a:p>
            <a:pPr algn="just" eaLnBrk="1" hangingPunct="1">
              <a:lnSpc>
                <a:spcPct val="80000"/>
              </a:lnSpc>
            </a:pPr>
            <a:r>
              <a:rPr lang="en-GB" sz="2200" dirty="0" smtClean="0">
                <a:latin typeface="Arial Narrow" pitchFamily="34" charset="0"/>
              </a:rPr>
              <a:t>Alta Roma is a syndicated joint stock company. Its shareholders are the Chamber of Commerce of Rome together with the Region Lazio, the Municipality of Rome, the Province of  Rome, (the main government authorities of the Lazio territory)  </a:t>
            </a:r>
            <a:endParaRPr lang="it-IT" sz="2200" dirty="0" smtClean="0">
              <a:latin typeface="Arial Narrow" pitchFamily="34" charset="0"/>
            </a:endParaRPr>
          </a:p>
          <a:p>
            <a:pPr algn="just" eaLnBrk="1" hangingPunct="1">
              <a:lnSpc>
                <a:spcPct val="80000"/>
              </a:lnSpc>
            </a:pPr>
            <a:r>
              <a:rPr lang="en-GB" sz="2200" dirty="0" smtClean="0">
                <a:latin typeface="Arial Narrow" pitchFamily="34" charset="0"/>
              </a:rPr>
              <a:t>Born in 1998 as “</a:t>
            </a:r>
            <a:r>
              <a:rPr lang="en-GB" sz="2200" dirty="0" err="1" smtClean="0">
                <a:latin typeface="Arial Narrow" pitchFamily="34" charset="0"/>
              </a:rPr>
              <a:t>Agenzia</a:t>
            </a:r>
            <a:r>
              <a:rPr lang="en-GB" sz="2200" dirty="0" smtClean="0">
                <a:latin typeface="Arial Narrow" pitchFamily="34" charset="0"/>
              </a:rPr>
              <a:t> per la </a:t>
            </a:r>
            <a:r>
              <a:rPr lang="en-GB" sz="2200" dirty="0" err="1" smtClean="0">
                <a:latin typeface="Arial Narrow" pitchFamily="34" charset="0"/>
              </a:rPr>
              <a:t>Moda</a:t>
            </a:r>
            <a:r>
              <a:rPr lang="en-GB" sz="2200" dirty="0" smtClean="0">
                <a:latin typeface="Arial Narrow" pitchFamily="34" charset="0"/>
              </a:rPr>
              <a:t>” it  becomes in 2002 the institutional tool to promote the image and culture of Rome on the international fashion scene. </a:t>
            </a:r>
            <a:endParaRPr lang="it-IT" sz="2200" dirty="0" smtClean="0">
              <a:latin typeface="Arial Narrow" pitchFamily="34" charset="0"/>
            </a:endParaRPr>
          </a:p>
          <a:p>
            <a:pPr algn="just" eaLnBrk="1" hangingPunct="1">
              <a:lnSpc>
                <a:spcPct val="80000"/>
              </a:lnSpc>
            </a:pPr>
            <a:r>
              <a:rPr lang="en-GB" sz="2200" dirty="0" smtClean="0">
                <a:latin typeface="Arial Narrow" pitchFamily="34" charset="0"/>
              </a:rPr>
              <a:t>Supporting the High Fashion around the world  means to express the precise will to fine tune Rome’s potentialities in terms of beauty, creativity, style and tradition.</a:t>
            </a:r>
            <a:endParaRPr lang="it-IT" sz="2200" dirty="0" smtClean="0">
              <a:latin typeface="Arial Narrow" pitchFamily="34" charset="0"/>
            </a:endParaRPr>
          </a:p>
          <a:p>
            <a:pPr eaLnBrk="1" hangingPunct="1">
              <a:lnSpc>
                <a:spcPct val="80000"/>
              </a:lnSpc>
              <a:buFontTx/>
              <a:buNone/>
            </a:pPr>
            <a:endParaRPr lang="en-GB" sz="2200" dirty="0" smtClean="0">
              <a:latin typeface="Arial Narrow" pitchFamily="34" charset="0"/>
            </a:endParaRPr>
          </a:p>
          <a:p>
            <a:pPr eaLnBrk="1" hangingPunct="1">
              <a:lnSpc>
                <a:spcPct val="80000"/>
              </a:lnSpc>
              <a:buFontTx/>
              <a:buNone/>
            </a:pPr>
            <a:r>
              <a:rPr lang="en-GB" sz="2200" b="1" i="1" dirty="0" smtClean="0">
                <a:latin typeface="Arial Narrow" pitchFamily="34" charset="0"/>
              </a:rPr>
              <a:t>Aims</a:t>
            </a:r>
          </a:p>
          <a:p>
            <a:pPr algn="just" eaLnBrk="1" hangingPunct="1">
              <a:lnSpc>
                <a:spcPct val="80000"/>
              </a:lnSpc>
            </a:pPr>
            <a:r>
              <a:rPr lang="en-GB" sz="2200" dirty="0" smtClean="0">
                <a:latin typeface="Arial Narrow" pitchFamily="34" charset="0"/>
              </a:rPr>
              <a:t>High Fashion represents a great link between roots and </a:t>
            </a:r>
            <a:r>
              <a:rPr lang="en-GB" sz="2200" dirty="0" err="1" smtClean="0">
                <a:latin typeface="Arial Narrow" pitchFamily="34" charset="0"/>
              </a:rPr>
              <a:t>contemporaneity</a:t>
            </a:r>
            <a:r>
              <a:rPr lang="en-GB" sz="2200" dirty="0" smtClean="0">
                <a:latin typeface="Arial Narrow" pitchFamily="34" charset="0"/>
              </a:rPr>
              <a:t> and implies a whole set of artisanal  talents, arts and crafts which creates a universal language.</a:t>
            </a:r>
          </a:p>
          <a:p>
            <a:pPr algn="just" eaLnBrk="1" hangingPunct="1">
              <a:lnSpc>
                <a:spcPct val="80000"/>
              </a:lnSpc>
            </a:pPr>
            <a:r>
              <a:rPr lang="en-GB" sz="2200" dirty="0" smtClean="0">
                <a:latin typeface="Arial Narrow" pitchFamily="34" charset="0"/>
              </a:rPr>
              <a:t>An excellent keystone, a proper Italian cultural asset which originates all the fashion aspects creating a value added: the Made in Italy.</a:t>
            </a:r>
          </a:p>
          <a:p>
            <a:pPr algn="just" eaLnBrk="1" hangingPunct="1">
              <a:lnSpc>
                <a:spcPct val="80000"/>
              </a:lnSpc>
            </a:pPr>
            <a:r>
              <a:rPr lang="en-GB" sz="2200" dirty="0" smtClean="0">
                <a:latin typeface="Arial Narrow" pitchFamily="34" charset="0"/>
              </a:rPr>
              <a:t>Alta Roma takes an active part in offering an opportunity to young designers to be presented to a critical audience, to company representatives and, above all, to entrepreneurs operating in the field of fashion.</a:t>
            </a:r>
            <a:endParaRPr lang="it-IT" sz="2200" dirty="0" smtClean="0">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ethical_fashion_4620"/>
          <p:cNvPicPr>
            <a:picLocks noChangeAspect="1" noChangeArrowheads="1"/>
          </p:cNvPicPr>
          <p:nvPr/>
        </p:nvPicPr>
        <p:blipFill>
          <a:blip r:embed="rId3">
            <a:lum bright="70000" contrast="-70000"/>
          </a:blip>
          <a:srcRect l="11507" t="369"/>
          <a:stretch>
            <a:fillRect/>
          </a:stretch>
        </p:blipFill>
        <p:spPr bwMode="auto">
          <a:xfrm>
            <a:off x="0" y="0"/>
            <a:ext cx="9144000" cy="6858000"/>
          </a:xfrm>
          <a:prstGeom prst="rect">
            <a:avLst/>
          </a:prstGeom>
          <a:noFill/>
          <a:ln w="9525">
            <a:noFill/>
            <a:miter lim="800000"/>
            <a:headEnd/>
            <a:tailEnd/>
          </a:ln>
        </p:spPr>
      </p:pic>
      <p:sp>
        <p:nvSpPr>
          <p:cNvPr id="4099" name="Rectangle 4"/>
          <p:cNvSpPr>
            <a:spLocks noChangeArrowheads="1"/>
          </p:cNvSpPr>
          <p:nvPr/>
        </p:nvSpPr>
        <p:spPr bwMode="auto">
          <a:xfrm>
            <a:off x="323850" y="1712913"/>
            <a:ext cx="8569325" cy="4401205"/>
          </a:xfrm>
          <a:prstGeom prst="rect">
            <a:avLst/>
          </a:prstGeom>
          <a:noFill/>
          <a:ln w="9525">
            <a:noFill/>
            <a:miter lim="800000"/>
            <a:headEnd/>
            <a:tailEnd/>
          </a:ln>
        </p:spPr>
        <p:txBody>
          <a:bodyPr anchor="ctr">
            <a:spAutoFit/>
          </a:bodyPr>
          <a:lstStyle/>
          <a:p>
            <a:pPr marL="354013" indent="4763" algn="just">
              <a:buFontTx/>
              <a:buChar char="•"/>
            </a:pPr>
            <a:r>
              <a:rPr lang="en-GB" sz="2000" dirty="0">
                <a:latin typeface="Arial Narrow" pitchFamily="34" charset="0"/>
              </a:rPr>
              <a:t>High fashion is a cultural heritage and  includes a whole set of values which are slowly disappearing due to the massive requirements of the market. The safeguard of ancient crafts is yet another of our priorities. </a:t>
            </a:r>
            <a:endParaRPr lang="it-IT" sz="2000" dirty="0">
              <a:latin typeface="Arial Narrow" pitchFamily="34" charset="0"/>
            </a:endParaRPr>
          </a:p>
          <a:p>
            <a:pPr marL="354013" indent="4763" algn="just">
              <a:buFontTx/>
              <a:buChar char="•"/>
            </a:pPr>
            <a:r>
              <a:rPr lang="en-GB" sz="2000" dirty="0">
                <a:latin typeface="Arial Narrow" pitchFamily="34" charset="0"/>
              </a:rPr>
              <a:t>Nowadays the luxury  segment of the fashion industry has rediscovered that hand made products, quality and natural materials.</a:t>
            </a:r>
            <a:endParaRPr lang="it-IT" sz="2000" dirty="0">
              <a:latin typeface="Arial Narrow" pitchFamily="34" charset="0"/>
            </a:endParaRPr>
          </a:p>
          <a:p>
            <a:pPr marL="354013" indent="4763" algn="just">
              <a:buFontTx/>
              <a:buChar char="•"/>
            </a:pPr>
            <a:r>
              <a:rPr lang="en-GB" sz="2000" dirty="0">
                <a:latin typeface="Arial Narrow" pitchFamily="34" charset="0"/>
              </a:rPr>
              <a:t>Alta Roma is  also involved in promoting projects linked to underprivileged social classes as the role of fashion ceases to be a mere vehicle for luxury and style, while becoming a tool to promote social responsibility. A job in the fashion field may prove to be a significant support.  </a:t>
            </a:r>
            <a:endParaRPr lang="it-IT" sz="2000" dirty="0">
              <a:latin typeface="Arial Narrow" pitchFamily="34" charset="0"/>
            </a:endParaRPr>
          </a:p>
          <a:p>
            <a:pPr marL="354013" indent="4763" algn="just">
              <a:buFontTx/>
              <a:buChar char="•"/>
            </a:pPr>
            <a:r>
              <a:rPr lang="en-GB" sz="2000" dirty="0">
                <a:latin typeface="Arial Narrow" pitchFamily="34" charset="0"/>
              </a:rPr>
              <a:t>The partnership </a:t>
            </a:r>
            <a:r>
              <a:rPr lang="en-GB" sz="2000" dirty="0" smtClean="0">
                <a:latin typeface="Arial Narrow" pitchFamily="34" charset="0"/>
              </a:rPr>
              <a:t>(since Jan 2008) between </a:t>
            </a:r>
            <a:r>
              <a:rPr lang="en-GB" sz="2000" dirty="0">
                <a:latin typeface="Arial Narrow" pitchFamily="34" charset="0"/>
              </a:rPr>
              <a:t>Alta Roma and ITC (International Trade Centre), the joint technical cooperation agency of the United Nations and WTO (World Trade Organization</a:t>
            </a:r>
            <a:r>
              <a:rPr lang="en-GB" sz="2000" b="1" dirty="0">
                <a:latin typeface="Arial Narrow" pitchFamily="34" charset="0"/>
              </a:rPr>
              <a:t>) </a:t>
            </a:r>
            <a:r>
              <a:rPr lang="en-GB" sz="2000" dirty="0">
                <a:latin typeface="Arial Narrow" pitchFamily="34" charset="0"/>
              </a:rPr>
              <a:t>was a natural evolution. A high level of scouting is again a crucial element to develop a project finalized to poverty reduction in disadvantaged </a:t>
            </a:r>
            <a:r>
              <a:rPr lang="en-GB" sz="2000" dirty="0" smtClean="0">
                <a:latin typeface="Arial Narrow" pitchFamily="34" charset="0"/>
              </a:rPr>
              <a:t>communities.</a:t>
            </a:r>
            <a:endParaRPr lang="it-IT" sz="2000" dirty="0">
              <a:latin typeface="Arial Narrow" pitchFamily="34" charset="0"/>
            </a:endParaRPr>
          </a:p>
        </p:txBody>
      </p:sp>
      <p:sp>
        <p:nvSpPr>
          <p:cNvPr id="4100" name="Rectangle 5"/>
          <p:cNvSpPr>
            <a:spLocks noChangeArrowheads="1"/>
          </p:cNvSpPr>
          <p:nvPr/>
        </p:nvSpPr>
        <p:spPr bwMode="auto">
          <a:xfrm>
            <a:off x="1096963" y="260350"/>
            <a:ext cx="7628691" cy="523220"/>
          </a:xfrm>
          <a:prstGeom prst="rect">
            <a:avLst/>
          </a:prstGeom>
          <a:noFill/>
          <a:ln w="9525">
            <a:noFill/>
            <a:miter lim="800000"/>
            <a:headEnd/>
            <a:tailEnd/>
          </a:ln>
        </p:spPr>
        <p:txBody>
          <a:bodyPr wrap="none">
            <a:spAutoFit/>
          </a:bodyPr>
          <a:lstStyle/>
          <a:p>
            <a:r>
              <a:rPr lang="en-GB" sz="2800" b="1" dirty="0" smtClean="0"/>
              <a:t>            </a:t>
            </a:r>
            <a:r>
              <a:rPr lang="en-GB" sz="2800" b="1" u="sng" dirty="0" smtClean="0"/>
              <a:t>ITC </a:t>
            </a:r>
            <a:r>
              <a:rPr lang="en-GB" sz="2800" b="1" u="sng" dirty="0"/>
              <a:t>AND ALTA </a:t>
            </a:r>
            <a:r>
              <a:rPr lang="en-GB" sz="2800" b="1" u="sng" dirty="0" smtClean="0"/>
              <a:t>ROMA </a:t>
            </a:r>
            <a:r>
              <a:rPr lang="en-GB" sz="2800" b="1" u="sng" dirty="0"/>
              <a:t>PARTNERSHIP</a:t>
            </a:r>
            <a:endParaRPr lang="it-IT" sz="3200" b="1" u="sng" dirty="0">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ethical_fashion_4620"/>
          <p:cNvPicPr>
            <a:picLocks noChangeAspect="1" noChangeArrowheads="1"/>
          </p:cNvPicPr>
          <p:nvPr/>
        </p:nvPicPr>
        <p:blipFill>
          <a:blip r:embed="rId3">
            <a:lum bright="70000" contrast="-70000"/>
          </a:blip>
          <a:srcRect l="11507" t="369"/>
          <a:stretch>
            <a:fillRect/>
          </a:stretch>
        </p:blipFill>
        <p:spPr bwMode="auto">
          <a:xfrm>
            <a:off x="0" y="0"/>
            <a:ext cx="9144000" cy="6858000"/>
          </a:xfrm>
          <a:prstGeom prst="rect">
            <a:avLst/>
          </a:prstGeom>
          <a:noFill/>
          <a:ln w="9525">
            <a:noFill/>
            <a:miter lim="800000"/>
            <a:headEnd/>
            <a:tailEnd/>
          </a:ln>
        </p:spPr>
      </p:pic>
      <p:sp>
        <p:nvSpPr>
          <p:cNvPr id="5123" name="Rectangle 2"/>
          <p:cNvSpPr>
            <a:spLocks noGrp="1" noChangeArrowheads="1"/>
          </p:cNvSpPr>
          <p:nvPr>
            <p:ph type="title"/>
          </p:nvPr>
        </p:nvSpPr>
        <p:spPr>
          <a:xfrm>
            <a:off x="914400" y="0"/>
            <a:ext cx="8229600" cy="908050"/>
          </a:xfrm>
        </p:spPr>
        <p:txBody>
          <a:bodyPr/>
          <a:lstStyle/>
          <a:p>
            <a:pPr algn="r" eaLnBrk="1" hangingPunct="1"/>
            <a:r>
              <a:rPr lang="en-GB" sz="4000" b="1" u="sng" smtClean="0"/>
              <a:t>WHY ETHICAL FASHION</a:t>
            </a:r>
            <a:endParaRPr lang="it-IT" sz="4000" b="1" u="sng" smtClean="0"/>
          </a:p>
        </p:txBody>
      </p:sp>
      <p:sp>
        <p:nvSpPr>
          <p:cNvPr id="5124" name="Rectangle 5"/>
          <p:cNvSpPr>
            <a:spLocks noChangeArrowheads="1"/>
          </p:cNvSpPr>
          <p:nvPr/>
        </p:nvSpPr>
        <p:spPr bwMode="auto">
          <a:xfrm>
            <a:off x="395288" y="1566863"/>
            <a:ext cx="8280400" cy="4359275"/>
          </a:xfrm>
          <a:prstGeom prst="rect">
            <a:avLst/>
          </a:prstGeom>
          <a:noFill/>
          <a:ln w="9525">
            <a:noFill/>
            <a:miter lim="800000"/>
            <a:headEnd/>
            <a:tailEnd/>
          </a:ln>
        </p:spPr>
        <p:txBody>
          <a:bodyPr anchor="ctr">
            <a:spAutoFit/>
          </a:bodyPr>
          <a:lstStyle/>
          <a:p>
            <a:pPr marL="354013" indent="4763" algn="just">
              <a:buFontTx/>
              <a:buChar char="•"/>
            </a:pPr>
            <a:r>
              <a:rPr lang="en-GB" sz="2000"/>
              <a:t>Trends of western markets (especially in the sector of high range consumer goods, design and luxury, including clothing, textiles, jewellery, footwear and accessories)  have opened up new opportunities for small and micro entrepreneurs in developing countries. Consumers are very alerted on the product’s link to ethical issues, such as human rights, social justice, and the environment. </a:t>
            </a:r>
            <a:endParaRPr lang="it-IT" sz="2000"/>
          </a:p>
          <a:p>
            <a:pPr marL="354013" indent="4763" algn="just">
              <a:buFontTx/>
              <a:buChar char="•"/>
            </a:pPr>
            <a:r>
              <a:rPr lang="en-GB" sz="2000"/>
              <a:t>Ethical shopping influences the trend of high range  goods  so  that marketing gurus have acknowledge the birth of a new segment: ethical fashion. </a:t>
            </a:r>
            <a:endParaRPr lang="en-GB" sz="2000" b="1"/>
          </a:p>
          <a:p>
            <a:pPr marL="354013" indent="4763" algn="just">
              <a:buFontTx/>
              <a:buChar char="•"/>
            </a:pPr>
            <a:r>
              <a:rPr lang="en-GB" sz="2000"/>
              <a:t>The features of ethical fashion products partially overlap with those required in mainstream fashion: high quality and design  in compliance with ‘ethical expectations’.</a:t>
            </a:r>
            <a:r>
              <a:rPr lang="en-US" sz="2000"/>
              <a:t>  Consumers are willing to pay a premium for ethical products as long as</a:t>
            </a:r>
            <a:r>
              <a:rPr lang="en-GB" sz="2000"/>
              <a:t>  those features influence the positive development and environment impact.</a:t>
            </a:r>
            <a:endParaRPr lang="it-IT"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ethical_fashion_4620"/>
          <p:cNvPicPr>
            <a:picLocks noChangeAspect="1" noChangeArrowheads="1"/>
          </p:cNvPicPr>
          <p:nvPr/>
        </p:nvPicPr>
        <p:blipFill>
          <a:blip r:embed="rId3">
            <a:lum bright="70000" contrast="-70000"/>
          </a:blip>
          <a:srcRect l="11507" t="369"/>
          <a:stretch>
            <a:fillRect/>
          </a:stretch>
        </p:blipFill>
        <p:spPr bwMode="auto">
          <a:xfrm>
            <a:off x="0" y="0"/>
            <a:ext cx="9144000" cy="6858000"/>
          </a:xfrm>
          <a:prstGeom prst="rect">
            <a:avLst/>
          </a:prstGeom>
          <a:noFill/>
          <a:ln w="9525">
            <a:noFill/>
            <a:miter lim="800000"/>
            <a:headEnd/>
            <a:tailEnd/>
          </a:ln>
        </p:spPr>
      </p:pic>
      <p:sp>
        <p:nvSpPr>
          <p:cNvPr id="6147" name="Rectangle 2"/>
          <p:cNvSpPr>
            <a:spLocks noGrp="1" noChangeArrowheads="1"/>
          </p:cNvSpPr>
          <p:nvPr>
            <p:ph type="title"/>
          </p:nvPr>
        </p:nvSpPr>
        <p:spPr>
          <a:xfrm>
            <a:off x="755650" y="0"/>
            <a:ext cx="8229600" cy="1143000"/>
          </a:xfrm>
        </p:spPr>
        <p:txBody>
          <a:bodyPr/>
          <a:lstStyle/>
          <a:p>
            <a:pPr algn="r" eaLnBrk="1" hangingPunct="1"/>
            <a:r>
              <a:rPr lang="en-US" sz="4000" b="1" u="sng" smtClean="0">
                <a:solidFill>
                  <a:schemeClr val="tx1"/>
                </a:solidFill>
              </a:rPr>
              <a:t>AIMS</a:t>
            </a:r>
            <a:endParaRPr lang="it-IT" sz="4000" b="1" u="sng" smtClean="0">
              <a:solidFill>
                <a:schemeClr val="tx1"/>
              </a:solidFill>
            </a:endParaRPr>
          </a:p>
        </p:txBody>
      </p:sp>
      <p:sp>
        <p:nvSpPr>
          <p:cNvPr id="6148" name="Rectangle 4"/>
          <p:cNvSpPr>
            <a:spLocks noChangeArrowheads="1"/>
          </p:cNvSpPr>
          <p:nvPr/>
        </p:nvSpPr>
        <p:spPr bwMode="auto">
          <a:xfrm>
            <a:off x="468313" y="1049338"/>
            <a:ext cx="8351837" cy="5395912"/>
          </a:xfrm>
          <a:prstGeom prst="rect">
            <a:avLst/>
          </a:prstGeom>
          <a:noFill/>
          <a:ln w="9525">
            <a:noFill/>
            <a:miter lim="800000"/>
            <a:headEnd/>
            <a:tailEnd/>
          </a:ln>
        </p:spPr>
        <p:txBody>
          <a:bodyPr anchor="ctr">
            <a:spAutoFit/>
          </a:bodyPr>
          <a:lstStyle/>
          <a:p>
            <a:pPr marL="354013" indent="4763" algn="just"/>
            <a:r>
              <a:rPr lang="en-US" sz="2000"/>
              <a:t>A significant impact in terms of poverty reduction can be obtained  supporting the development of the “ethical fashion” segment, which means:</a:t>
            </a:r>
          </a:p>
          <a:p>
            <a:pPr marL="354013" indent="4763" algn="just"/>
            <a:endParaRPr lang="it-IT" sz="800"/>
          </a:p>
          <a:p>
            <a:pPr marL="354013" indent="4763" algn="just">
              <a:buFont typeface="Wingdings" pitchFamily="2" charset="2"/>
              <a:buChar char="Ø"/>
            </a:pPr>
            <a:r>
              <a:rPr lang="en-GB" sz="2000"/>
              <a:t>Support in the building of professional skills on site, the creation of special support structures and the sending of a team of social workers and experts in the field to sustain management of the production process.</a:t>
            </a:r>
            <a:endParaRPr lang="it-IT" sz="2000"/>
          </a:p>
          <a:p>
            <a:pPr marL="354013" indent="4763" algn="just">
              <a:buFont typeface="Wingdings" pitchFamily="2" charset="2"/>
              <a:buChar char="Ø"/>
            </a:pPr>
            <a:r>
              <a:rPr lang="en-US" sz="2000"/>
              <a:t>Support in the realization of all the process’s steps,  from the sketch to the final product.</a:t>
            </a:r>
            <a:endParaRPr lang="it-IT" sz="2000"/>
          </a:p>
          <a:p>
            <a:pPr marL="354013" indent="4763" algn="just">
              <a:buFont typeface="Wingdings" pitchFamily="2" charset="2"/>
              <a:buChar char="Ø"/>
            </a:pPr>
            <a:r>
              <a:rPr lang="en-US" sz="2000"/>
              <a:t>Guarantees on the quality standard, on product ‘s supply, on the reliability between costs and profits.</a:t>
            </a:r>
            <a:endParaRPr lang="it-IT" sz="2000"/>
          </a:p>
          <a:p>
            <a:pPr marL="354013" indent="4763" algn="just">
              <a:buFont typeface="Wingdings" pitchFamily="2" charset="2"/>
              <a:buChar char="Ø"/>
            </a:pPr>
            <a:r>
              <a:rPr lang="en-GB" sz="2000"/>
              <a:t>Providing equal pay, Fair wages and non-hazardous working conditions, as well as a respect for workers’ rights.</a:t>
            </a:r>
            <a:endParaRPr lang="it-IT" sz="2000"/>
          </a:p>
          <a:p>
            <a:pPr marL="354013" indent="4763" algn="just">
              <a:buFont typeface="Wingdings" pitchFamily="2" charset="2"/>
              <a:buChar char="Ø"/>
            </a:pPr>
            <a:r>
              <a:rPr lang="en-GB" sz="2000"/>
              <a:t>Working conditions; ensuring that producers are working in a healthy and safe place (no use of toxic pesticides and chemicals; a minimum use of water; improved energy efficiency, recycling and waste).</a:t>
            </a:r>
            <a:endParaRPr lang="it-IT" sz="2000"/>
          </a:p>
          <a:p>
            <a:pPr marL="354013" indent="4763" algn="just" eaLnBrk="0" hangingPunct="0"/>
            <a:endParaRPr lang="it-IT" sz="2000">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ethical_fashion_4620"/>
          <p:cNvPicPr>
            <a:picLocks noChangeAspect="1" noChangeArrowheads="1"/>
          </p:cNvPicPr>
          <p:nvPr/>
        </p:nvPicPr>
        <p:blipFill>
          <a:blip r:embed="rId3">
            <a:lum bright="70000" contrast="-70000"/>
          </a:blip>
          <a:srcRect l="11507" t="369"/>
          <a:stretch>
            <a:fillRect/>
          </a:stretch>
        </p:blipFill>
        <p:spPr bwMode="auto">
          <a:xfrm>
            <a:off x="0" y="0"/>
            <a:ext cx="9144000" cy="6858000"/>
          </a:xfrm>
          <a:prstGeom prst="rect">
            <a:avLst/>
          </a:prstGeom>
          <a:noFill/>
          <a:ln w="9525">
            <a:noFill/>
            <a:miter lim="800000"/>
            <a:headEnd/>
            <a:tailEnd/>
          </a:ln>
        </p:spPr>
      </p:pic>
      <p:sp>
        <p:nvSpPr>
          <p:cNvPr id="7171" name="Rectangle 5"/>
          <p:cNvSpPr>
            <a:spLocks noChangeArrowheads="1"/>
          </p:cNvSpPr>
          <p:nvPr/>
        </p:nvSpPr>
        <p:spPr bwMode="auto">
          <a:xfrm>
            <a:off x="914400" y="0"/>
            <a:ext cx="8229600" cy="1143000"/>
          </a:xfrm>
          <a:prstGeom prst="rect">
            <a:avLst/>
          </a:prstGeom>
          <a:noFill/>
          <a:ln w="9525">
            <a:noFill/>
            <a:miter lim="800000"/>
            <a:headEnd/>
            <a:tailEnd/>
          </a:ln>
        </p:spPr>
        <p:txBody>
          <a:bodyPr anchor="ctr"/>
          <a:lstStyle/>
          <a:p>
            <a:pPr algn="r"/>
            <a:r>
              <a:rPr lang="en-GB" sz="4000" b="1" u="sng"/>
              <a:t>ACTIVITIES</a:t>
            </a:r>
            <a:endParaRPr lang="it-IT" sz="4000" b="1" u="sng"/>
          </a:p>
        </p:txBody>
      </p:sp>
      <p:sp>
        <p:nvSpPr>
          <p:cNvPr id="7172" name="Rectangle 6"/>
          <p:cNvSpPr>
            <a:spLocks noChangeArrowheads="1"/>
          </p:cNvSpPr>
          <p:nvPr/>
        </p:nvSpPr>
        <p:spPr bwMode="auto">
          <a:xfrm>
            <a:off x="684213" y="642918"/>
            <a:ext cx="7777162" cy="7171194"/>
          </a:xfrm>
          <a:prstGeom prst="rect">
            <a:avLst/>
          </a:prstGeom>
          <a:noFill/>
          <a:ln w="9525">
            <a:noFill/>
            <a:miter lim="800000"/>
            <a:headEnd/>
            <a:tailEnd/>
          </a:ln>
        </p:spPr>
        <p:txBody>
          <a:bodyPr wrap="square" anchor="ctr">
            <a:spAutoFit/>
          </a:bodyPr>
          <a:lstStyle/>
          <a:p>
            <a:pPr algn="just">
              <a:buFont typeface="Arial" pitchFamily="34" charset="0"/>
              <a:buChar char="•"/>
            </a:pPr>
            <a:endParaRPr lang="en-GB" sz="2000" dirty="0" smtClean="0">
              <a:latin typeface="Arial Narrow" pitchFamily="34" charset="0"/>
            </a:endParaRPr>
          </a:p>
          <a:p>
            <a:pPr algn="just"/>
            <a:endParaRPr lang="en-GB" sz="2000" dirty="0" smtClean="0">
              <a:latin typeface="Arial Narrow" pitchFamily="34" charset="0"/>
            </a:endParaRPr>
          </a:p>
          <a:p>
            <a:pPr algn="just">
              <a:buFont typeface="Arial" pitchFamily="34" charset="0"/>
              <a:buChar char="•"/>
            </a:pPr>
            <a:r>
              <a:rPr lang="en-GB" sz="2000" dirty="0" err="1" smtClean="0">
                <a:latin typeface="Arial Narrow" pitchFamily="34" charset="0"/>
              </a:rPr>
              <a:t>Altaroma</a:t>
            </a:r>
            <a:r>
              <a:rPr lang="en-GB" sz="2000" dirty="0" smtClean="0">
                <a:latin typeface="Arial Narrow" pitchFamily="34" charset="0"/>
              </a:rPr>
              <a:t> </a:t>
            </a:r>
            <a:r>
              <a:rPr lang="en-GB" sz="2000" dirty="0">
                <a:latin typeface="Arial Narrow" pitchFamily="34" charset="0"/>
              </a:rPr>
              <a:t>ad ITC have promoted, </a:t>
            </a:r>
            <a:r>
              <a:rPr lang="en-GB" sz="2000" dirty="0" smtClean="0">
                <a:latin typeface="Arial Narrow" pitchFamily="34" charset="0"/>
              </a:rPr>
              <a:t>through </a:t>
            </a:r>
            <a:r>
              <a:rPr lang="en-GB" sz="2000" dirty="0">
                <a:latin typeface="Arial Narrow" pitchFamily="34" charset="0"/>
              </a:rPr>
              <a:t>a series of communication </a:t>
            </a:r>
            <a:r>
              <a:rPr lang="en-GB" sz="2000" dirty="0" smtClean="0">
                <a:latin typeface="Arial Narrow" pitchFamily="34" charset="0"/>
              </a:rPr>
              <a:t>activities, </a:t>
            </a:r>
            <a:r>
              <a:rPr lang="en-GB" sz="2000" dirty="0">
                <a:latin typeface="Arial Narrow" pitchFamily="34" charset="0"/>
              </a:rPr>
              <a:t>mainly set in ALTAROMALTAMODA  fashion weeks, </a:t>
            </a:r>
            <a:r>
              <a:rPr lang="en-GB" sz="2000" dirty="0" smtClean="0">
                <a:latin typeface="Arial Narrow" pitchFamily="34" charset="0"/>
              </a:rPr>
              <a:t>a network that </a:t>
            </a:r>
            <a:r>
              <a:rPr lang="en-GB" sz="2000" dirty="0">
                <a:latin typeface="Arial Narrow" pitchFamily="34" charset="0"/>
              </a:rPr>
              <a:t>involve the fashion community in developing sustainable economic relations between the Italian fashion system and the disadvantaged communities.</a:t>
            </a:r>
          </a:p>
          <a:p>
            <a:pPr algn="just">
              <a:buFont typeface="Arial" pitchFamily="34" charset="0"/>
              <a:buChar char="•"/>
            </a:pPr>
            <a:endParaRPr lang="it-IT" sz="2000" dirty="0">
              <a:latin typeface="Arial Narrow" pitchFamily="34" charset="0"/>
            </a:endParaRPr>
          </a:p>
          <a:p>
            <a:pPr algn="just">
              <a:buFont typeface="Arial" pitchFamily="34" charset="0"/>
              <a:buChar char="•"/>
            </a:pPr>
            <a:r>
              <a:rPr lang="en-GB" sz="2000" dirty="0">
                <a:latin typeface="Arial Narrow" pitchFamily="34" charset="0"/>
              </a:rPr>
              <a:t>Trough the </a:t>
            </a:r>
            <a:r>
              <a:rPr lang="en-GB" sz="2000" dirty="0" err="1">
                <a:latin typeface="Arial Narrow" pitchFamily="34" charset="0"/>
              </a:rPr>
              <a:t>informations</a:t>
            </a:r>
            <a:r>
              <a:rPr lang="en-GB" sz="2000" dirty="0">
                <a:latin typeface="Arial Narrow" pitchFamily="34" charset="0"/>
              </a:rPr>
              <a:t> provided, fashion companies can put in a request for components of clothing or accessories, or raw or ecological materials with a view to subsequently assembling them in compliance with the standards and quality controls generally accepted in the sector. Fashion designers can </a:t>
            </a:r>
            <a:r>
              <a:rPr lang="en-GB" sz="2000" dirty="0" err="1">
                <a:latin typeface="Arial Narrow" pitchFamily="34" charset="0"/>
              </a:rPr>
              <a:t>enstablish</a:t>
            </a:r>
            <a:r>
              <a:rPr lang="en-GB" sz="2000" dirty="0">
                <a:latin typeface="Arial Narrow" pitchFamily="34" charset="0"/>
              </a:rPr>
              <a:t> fluid relationship with community of </a:t>
            </a:r>
            <a:r>
              <a:rPr lang="en-GB" sz="2000" dirty="0" err="1">
                <a:latin typeface="Arial Narrow" pitchFamily="34" charset="0"/>
              </a:rPr>
              <a:t>african</a:t>
            </a:r>
            <a:r>
              <a:rPr lang="en-GB" sz="2000" dirty="0">
                <a:latin typeface="Arial Narrow" pitchFamily="34" charset="0"/>
              </a:rPr>
              <a:t> workers  to produce items or collections, under the coordination of </a:t>
            </a:r>
            <a:r>
              <a:rPr lang="en-GB" sz="2000" dirty="0" err="1">
                <a:latin typeface="Arial Narrow" pitchFamily="34" charset="0"/>
              </a:rPr>
              <a:t>Altaroma</a:t>
            </a:r>
            <a:r>
              <a:rPr lang="en-GB" sz="2000" dirty="0">
                <a:latin typeface="Arial Narrow" pitchFamily="34" charset="0"/>
              </a:rPr>
              <a:t> and </a:t>
            </a:r>
            <a:r>
              <a:rPr lang="en-GB" sz="2000" dirty="0" smtClean="0">
                <a:latin typeface="Arial Narrow" pitchFamily="34" charset="0"/>
              </a:rPr>
              <a:t>ITC.</a:t>
            </a:r>
          </a:p>
          <a:p>
            <a:pPr algn="just"/>
            <a:endParaRPr lang="en-GB" sz="2000" dirty="0" smtClean="0">
              <a:latin typeface="Arial Narrow" pitchFamily="34" charset="0"/>
            </a:endParaRPr>
          </a:p>
          <a:p>
            <a:pPr algn="just">
              <a:buFont typeface="Arial" pitchFamily="34" charset="0"/>
              <a:buChar char="•"/>
            </a:pPr>
            <a:r>
              <a:rPr lang="en-GB" sz="2000" dirty="0" smtClean="0">
                <a:latin typeface="Arial Narrow" pitchFamily="34" charset="0"/>
              </a:rPr>
              <a:t> Today, Ethical Fashion involves 3,500 individuals (+ 400% compared to July 2009), all micro-manufactures, 95% of whom are women, living in conditions of extreme marginalization and poverty, who have banded together in 39 groups in order to pool their strengths and to set up real cooperatives.</a:t>
            </a:r>
          </a:p>
          <a:p>
            <a:pPr algn="just">
              <a:buFont typeface="Arial" pitchFamily="34" charset="0"/>
              <a:buChar char="•"/>
            </a:pPr>
            <a:endParaRPr lang="en-GB" sz="2000" dirty="0" smtClean="0">
              <a:latin typeface="Arial Narrow" pitchFamily="34" charset="0"/>
            </a:endParaRPr>
          </a:p>
          <a:p>
            <a:pPr algn="just">
              <a:buFont typeface="Arial" pitchFamily="34" charset="0"/>
              <a:buChar char="•"/>
            </a:pPr>
            <a:endParaRPr lang="en-GB" sz="2000" dirty="0">
              <a:latin typeface="Arial Narrow" pitchFamily="34" charset="0"/>
            </a:endParaRPr>
          </a:p>
          <a:p>
            <a:pPr algn="just">
              <a:buFont typeface="Arial" pitchFamily="34" charset="0"/>
              <a:buChar char="•"/>
            </a:pPr>
            <a:endParaRPr lang="en-GB" sz="2000" dirty="0">
              <a:latin typeface="Arial Narrow" pitchFamily="34" charset="0"/>
            </a:endParaRPr>
          </a:p>
          <a:p>
            <a:pPr algn="just">
              <a:buFont typeface="Arial" pitchFamily="34" charset="0"/>
              <a:buChar char="•"/>
            </a:pPr>
            <a:endParaRPr lang="it-IT" sz="2000" dirty="0">
              <a:latin typeface="Arial Narrow" pitchFamily="34" charset="0"/>
            </a:endParaRPr>
          </a:p>
          <a:p>
            <a:pPr algn="just" eaLnBrk="0" hangingPunct="0"/>
            <a:endParaRPr lang="it-IT" sz="2000" dirty="0">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869</Words>
  <Application>Microsoft Office PowerPoint</Application>
  <PresentationFormat>Bildschirmpräsentation (4:3)</PresentationFormat>
  <Paragraphs>46</Paragraphs>
  <Slides>6</Slides>
  <Notes>6</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Struttura predefinita</vt:lpstr>
      <vt:lpstr>The Design of New Prosperity and Better Lives: A Workshop for a  “Food-Shelter-Clothes” Birth to Birth System.    </vt:lpstr>
      <vt:lpstr>ALTA ROMA  </vt:lpstr>
      <vt:lpstr>PowerPoint-Präsentation</vt:lpstr>
      <vt:lpstr>WHY ETHICAL FASHION</vt:lpstr>
      <vt:lpstr>AIMS</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Simo</cp:lastModifiedBy>
  <cp:revision>62</cp:revision>
  <dcterms:created xsi:type="dcterms:W3CDTF">2008-10-08T13:47:36Z</dcterms:created>
  <dcterms:modified xsi:type="dcterms:W3CDTF">2010-10-26T17:44:14Z</dcterms:modified>
</cp:coreProperties>
</file>